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A0F658-7FA0-4126-8B27-372230602F4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624748-3ADA-4F55-8123-45A1617B9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A0F658-7FA0-4126-8B27-372230602F4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4748-3ADA-4F55-8123-45A1617B9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A0F658-7FA0-4126-8B27-372230602F4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4748-3ADA-4F55-8123-45A1617B9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A0F658-7FA0-4126-8B27-372230602F4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4748-3ADA-4F55-8123-45A1617B9C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A0F658-7FA0-4126-8B27-372230602F4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4748-3ADA-4F55-8123-45A1617B9C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A0F658-7FA0-4126-8B27-372230602F4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4748-3ADA-4F55-8123-45A1617B9C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A0F658-7FA0-4126-8B27-372230602F4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4748-3ADA-4F55-8123-45A1617B9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A0F658-7FA0-4126-8B27-372230602F4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4748-3ADA-4F55-8123-45A1617B9C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A0F658-7FA0-4126-8B27-372230602F4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4748-3ADA-4F55-8123-45A1617B9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3A0F658-7FA0-4126-8B27-372230602F4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4748-3ADA-4F55-8123-45A1617B9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A0F658-7FA0-4126-8B27-372230602F4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624748-3ADA-4F55-8123-45A1617B9C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3A0F658-7FA0-4126-8B27-372230602F4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F624748-3ADA-4F55-8123-45A1617B9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4896544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Привлечение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к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административной ответственности кандидатов, иных участников избирательного процесса членами избирательных комиссий с правом решающего голоса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возврат уве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560840" cy="53763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635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ПРОТОКОЛ № 001/15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 административном правонарушении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67544" y="836709"/>
          <a:ext cx="4029844" cy="762000"/>
        </p:xfrm>
        <a:graphic>
          <a:graphicData uri="http://schemas.openxmlformats.org/drawingml/2006/table">
            <a:tbl>
              <a:tblPr/>
              <a:tblGrid>
                <a:gridCol w="1244395"/>
                <a:gridCol w="765154"/>
                <a:gridCol w="831531"/>
                <a:gridCol w="1188764"/>
              </a:tblGrid>
              <a:tr h="19947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cap="none" spc="0" dirty="0" smtClean="0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noFill/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22.06.2015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7" marR="43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47" marR="43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47" marR="43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cap="none" spc="0" dirty="0" smtClean="0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noFill/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г.Архангельск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47" marR="43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47" marR="434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47" marR="43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47" marR="43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место составления протокола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47" marR="434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947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cap="none" spc="0" dirty="0" smtClean="0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noFill/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час. 08 мин.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47" marR="43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47" marR="43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47" marR="43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47" marR="43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5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и время составления протокола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47" marR="434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47" marR="43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47" marR="43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47" marR="434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94721" y="764704"/>
            <a:ext cx="4041775" cy="5760640"/>
          </a:xfrm>
        </p:spPr>
        <p:txBody>
          <a:bodyPr>
            <a:normAutofit fontScale="25000" lnSpcReduction="20000"/>
            <a:scene3d>
              <a:camera prst="perspectiveAbove"/>
              <a:lightRig rig="threePt" dir="t"/>
            </a:scene3d>
          </a:bodyPr>
          <a:lstStyle/>
          <a:p>
            <a:pPr marL="0" indent="182563">
              <a:lnSpc>
                <a:spcPct val="130000"/>
              </a:lnSpc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Событие административного правонарушения и его квалификация: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2563" algn="just">
              <a:lnSpc>
                <a:spcPct val="13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Согласно пункту 3 статьи 34 Федерального закона от 11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июля 2001г. №95-ФЗ «О политических партиях» (Федеральный закон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«О политических партиях») политическая партия, региональное отделение политической партии представляет в ЦИК России, избирательную комиссию субъекта Российской Федерации сведения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 поступлении и расходовании средств регионального отделения политической партии. Указанные сведения представляются ежеквартально не позднее чем через 30 дней со дня окончания квартала.</a:t>
            </a:r>
          </a:p>
          <a:p>
            <a:pPr marL="0" indent="182563" algn="just">
              <a:lnSpc>
                <a:spcPct val="13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соответствии с частью 1 статьи 28.1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РФ поводом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 возбуждению дела об административном правонарушении является непосредственное обнаружение должностными лицами, уполномоченными составлять протоколы об административных правонарушениях, достаточных данных, указывающих на наличие события административного правонарушения.</a:t>
            </a:r>
          </a:p>
          <a:p>
            <a:pPr marL="0" indent="182563" algn="just">
              <a:lnSpc>
                <a:spcPct val="13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Региональное отделение не представило в избирательную комиссию Архангельской области сведения о поступлении и расходовании средств за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 квартал  2015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года, что  является нарушением срока, установленного пунктом 3 статьи 34 Федерального закона «О политических партиях»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(служебная записка от 21.05.2015).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2563" algn="just">
              <a:lnSpc>
                <a:spcPct val="13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Таким образом, Региональное отделение совершило административное правонарушение, предусмотренное частью 1 статьи 5.64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РФ – нарушило установленный законодательством Российской Федерации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 политических партиях срок представления сведений о поступлении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расходовании средств политической партии, регионального отделения политической партии.</a:t>
            </a:r>
          </a:p>
          <a:p>
            <a:pPr marL="0" indent="182563" algn="just">
              <a:lnSpc>
                <a:spcPct val="13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Представителю Регионального отделения разъяснены (в том числе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уведомлении избирательной комиссии от 05.06.2015 исх. № 251) следующие права и обязанности, предусмотренные статьями 24.2 и 25.1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РФ: выступать и давать объяснения, заявлять ходатайства и отводы, приносить жалобы на родном языке либо на другом свободно избранном указанном  языке  общения,  а также  пользоваться  услугами переводчика; знакомиться со всеми материалами дела; давать объяснения; представлять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доказательства; пользоваться юридической помощью защитника; пользоваться иными процессуальными правами в соответствии с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РФ.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 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Подпись</a:t>
            </a:r>
          </a:p>
          <a:p>
            <a:pPr marL="0" indent="182563">
              <a:lnSpc>
                <a:spcPct val="120000"/>
              </a:lnSpc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44016" y="-5305362"/>
            <a:ext cx="4644008" cy="1204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perspectiveAbove"/>
              <a:lightRig rig="threePt" dir="t"/>
            </a:scene3d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endParaRPr lang="ru-RU" sz="13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endParaRPr lang="ru-RU" sz="13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endParaRPr lang="ru-RU" sz="13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endParaRPr lang="ru-RU" sz="13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endParaRPr lang="ru-RU" sz="13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endParaRPr lang="ru-RU" sz="13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endParaRPr lang="ru-RU" sz="13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endParaRPr lang="ru-RU" sz="13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endParaRPr lang="ru-RU" sz="13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endParaRPr lang="ru-RU" sz="13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endParaRPr lang="ru-RU" sz="13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endParaRPr lang="ru-RU" sz="13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endParaRPr lang="ru-RU" sz="13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endParaRPr lang="ru-RU" sz="13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endParaRPr lang="ru-RU" sz="13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endParaRPr lang="ru-RU" sz="13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82563" algn="just" fontAlgn="base">
              <a:spcBef>
                <a:spcPct val="0"/>
              </a:spcBef>
              <a:spcAft>
                <a:spcPct val="0"/>
              </a:spcAft>
              <a:tabLst>
                <a:tab pos="2438400" algn="l"/>
                <a:tab pos="3767138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Член избирательной комиссии Архангельской области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Гарбар Р.В.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уполномоченный постановлением избирательной комиссии Архангельской области от 12.02.2015 № 149/924-5 составлять протоколы об административных правонарушениях, составил настоящий протокол о том, что юридическое лицо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региональное    отделение    Политической    Партии    «Рожденные в Союзе Советских Социалистических Республик» в Архангельской области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(далее – Региональное отделение), основной государственный регистрационный номер (ОГРН</a:t>
            </a: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1142900000913, адрес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места нахождения: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163020, г. Архангельск,                                 ул. Советская, д. 11, кв. 1а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председатель регионального отделения –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Звягинцев Владимир Иванович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(согласно выписке из ЕГРЮЛ </a:t>
            </a: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29.10.2014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сведения </a:t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председателе регионального отделения внесены в ЕГРЮЛ), совершило административное правонарушение, ответственность за которое</a:t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предусмотрена частью 1 статьи 5.64 Кодекса Российской Федерации об административных правонарушениях (далее –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КоАП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РФ).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 совершения административного правонарушения: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r>
              <a:rPr kumimoji="0" lang="ru-RU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«05» мая 2015 г.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 совершения административного правонарушения: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r>
              <a:rPr kumimoji="0" lang="ru-RU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163020, г. Архангельск, ул. Советская, д. 11, кв. 1а.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1825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438400" algn="l"/>
                <a:tab pos="3767138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Законный представитель Партии (Регионального отделения) надлежащим образом и заблаговременно уведомлен о дате и времени составления протокола об административном правонарушении  (</a:t>
            </a: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уведомление от 05 июня 2015 г.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исх.№251).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основании статьи 25.5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КоАП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РФ к участию в производстве по делу об</a:t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административном правонарушении допущен представитель Партии</a:t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(Регионального отделения) ___________________________________________ _____________________________________________________________________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R="0" lvl="0" indent="1825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фамилия, имя, отчество, паспортные данные, адрес места жительства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___________________________________________________________________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  <a:tab pos="3767138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Русским языком владею, в переводчике не нуждаюсь</a:t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______________________</a:t>
            </a:r>
            <a:r>
              <a:rPr kumimoji="0" lang="en-US" sz="1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Подпись</a:t>
            </a:r>
          </a:p>
          <a:p>
            <a:pPr lvl="0" indent="1825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438400" algn="l"/>
                <a:tab pos="3767138" algn="l"/>
              </a:tabLst>
            </a:pPr>
            <a:r>
              <a:rPr lang="ru-RU" sz="1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Протокол об административном правонарушении составлен </a:t>
            </a: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1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присутствии представителя Регионального отделения.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07704" y="3212976"/>
          <a:ext cx="6096001" cy="3159482"/>
        </p:xfrm>
        <a:graphic>
          <a:graphicData uri="http://schemas.openxmlformats.org/drawingml/2006/table">
            <a:tbl>
              <a:tblPr/>
              <a:tblGrid>
                <a:gridCol w="3469874"/>
                <a:gridCol w="511053"/>
                <a:gridCol w="2115074"/>
              </a:tblGrid>
              <a:tr h="192170">
                <a:tc>
                  <a:txBody>
                    <a:bodyPr/>
                    <a:lstStyle/>
                    <a:p>
                      <a:pPr indent="35941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0225" algn="l"/>
                        </a:tabLs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857" marR="64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5941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0225" algn="l"/>
                        </a:tabLs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857" marR="64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5941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0225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Р.В. Гарбар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857" marR="648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70">
                <a:tc>
                  <a:txBody>
                    <a:bodyPr/>
                    <a:lstStyle/>
                    <a:p>
                      <a:pPr indent="35941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0225" algn="l"/>
                        </a:tabLst>
                      </a:pPr>
                      <a:r>
                        <a:rPr lang="ru-RU" sz="900" b="0" dirty="0">
                          <a:latin typeface="Times New Roman"/>
                          <a:ea typeface="Times New Roman"/>
                          <a:cs typeface="Times New Roman"/>
                        </a:rPr>
                        <a:t>(подпись должностного лица, составившего протокол)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857" marR="648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5941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0225" algn="l"/>
                        </a:tabLst>
                      </a:pPr>
                      <a:endParaRPr lang="ru-RU" sz="1200" spc="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857" marR="64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5941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0225" algn="l"/>
                        </a:tabLst>
                      </a:pPr>
                      <a:r>
                        <a:rPr lang="ru-RU" sz="900" b="0">
                          <a:latin typeface="Times New Roman"/>
                          <a:ea typeface="Times New Roman"/>
                          <a:cs typeface="Times New Roman"/>
                        </a:rPr>
                        <a:t>(инициалы, фамилия)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857" marR="648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82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700" b="1" cap="none" spc="0" dirty="0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noFill/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857" marR="64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5941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0225" algn="l"/>
                        </a:tabLst>
                      </a:pPr>
                      <a:endParaRPr lang="ru-RU" sz="1200" spc="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857" marR="64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5941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0225" algn="l"/>
                        </a:tabLst>
                      </a:pPr>
                      <a:endParaRPr lang="ru-RU" sz="1200" spc="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857" marR="64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511">
                <a:tc>
                  <a:txBody>
                    <a:bodyPr/>
                    <a:lstStyle/>
                    <a:p>
                      <a:pPr indent="35941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0225" algn="l"/>
                        </a:tabLst>
                      </a:pPr>
                      <a:r>
                        <a:rPr lang="ru-RU" sz="900" b="0" dirty="0">
                          <a:latin typeface="Times New Roman"/>
                          <a:ea typeface="Times New Roman"/>
                          <a:cs typeface="Times New Roman"/>
                        </a:rPr>
                        <a:t>(подпись законного представителя юридического лица)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5941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0225" algn="l"/>
                        </a:tabLst>
                      </a:pPr>
                      <a:r>
                        <a:rPr lang="ru-RU" sz="900" b="0" dirty="0">
                          <a:latin typeface="Times New Roman"/>
                          <a:ea typeface="Times New Roman"/>
                          <a:cs typeface="Times New Roman"/>
                        </a:rPr>
                        <a:t>В случае отказа от подписания протокола делается отметка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5941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0225" algn="l"/>
                        </a:tabLst>
                      </a:pPr>
                      <a:r>
                        <a:rPr lang="ru-RU" sz="900" b="0" dirty="0">
                          <a:latin typeface="Times New Roman"/>
                          <a:ea typeface="Times New Roman"/>
                          <a:cs typeface="Times New Roman"/>
                        </a:rPr>
                        <a:t>об отказе от подписания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857" marR="648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5941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0225" algn="l"/>
                        </a:tabLst>
                      </a:pPr>
                      <a:endParaRPr lang="ru-RU" sz="1200" spc="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857" marR="64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5941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0225" algn="l"/>
                        </a:tabLst>
                      </a:pPr>
                      <a:r>
                        <a:rPr lang="ru-RU" sz="900" b="0">
                          <a:latin typeface="Times New Roman"/>
                          <a:ea typeface="Times New Roman"/>
                          <a:cs typeface="Times New Roman"/>
                        </a:rPr>
                        <a:t>(инициалы, фамилия)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857" marR="648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4340">
                <a:tc gridSpan="3">
                  <a:txBody>
                    <a:bodyPr/>
                    <a:lstStyle/>
                    <a:p>
                      <a:pPr indent="35941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0225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5941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022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Копию протокола об административном правонарушении получил: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857" marR="64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2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700" b="1" cap="none" spc="0" dirty="0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noFill/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1100" b="1" cap="none" spc="0" dirty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noFill/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857" marR="64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5941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0225" algn="l"/>
                        </a:tabLs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857" marR="64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5941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0225" algn="l"/>
                        </a:tabLs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857" marR="64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511">
                <a:tc>
                  <a:txBody>
                    <a:bodyPr/>
                    <a:lstStyle/>
                    <a:p>
                      <a:pPr indent="35941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0225" algn="l"/>
                        </a:tabLst>
                      </a:pPr>
                      <a:r>
                        <a:rPr lang="ru-RU" sz="900" b="0" dirty="0">
                          <a:latin typeface="Times New Roman"/>
                          <a:ea typeface="Times New Roman"/>
                          <a:cs typeface="Times New Roman"/>
                        </a:rPr>
                        <a:t>(подпись законного представителя юридического лица)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35941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0225" algn="l"/>
                        </a:tabLst>
                      </a:pPr>
                      <a:r>
                        <a:rPr lang="ru-RU" sz="900" b="0" dirty="0">
                          <a:latin typeface="Times New Roman"/>
                          <a:ea typeface="Times New Roman"/>
                          <a:cs typeface="Times New Roman"/>
                        </a:rPr>
                        <a:t>В случае отказа лица подписать и получить копию протокола об этом делается запись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857" marR="648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5941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0225" algn="l"/>
                        </a:tabLst>
                      </a:pPr>
                      <a:endParaRPr lang="ru-RU" sz="1200" spc="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857" marR="64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5941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0225" algn="l"/>
                        </a:tabLst>
                      </a:pPr>
                      <a:r>
                        <a:rPr lang="ru-RU" sz="900" b="0" dirty="0">
                          <a:latin typeface="Times New Roman"/>
                          <a:ea typeface="Times New Roman"/>
                          <a:cs typeface="Times New Roman"/>
                        </a:rPr>
                        <a:t>(инициалы, фамилия)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857" marR="648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2170">
                <a:tc>
                  <a:txBody>
                    <a:bodyPr/>
                    <a:lstStyle/>
                    <a:p>
                      <a:pPr indent="35941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0225" algn="l"/>
                        </a:tabLs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857" marR="64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5941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0225" algn="l"/>
                        </a:tabLs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857" marR="64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5941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0225" algn="l"/>
                        </a:tabLs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857" marR="64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170">
                <a:tc>
                  <a:txBody>
                    <a:bodyPr/>
                    <a:lstStyle/>
                    <a:p>
                      <a:pPr indent="35941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0225" algn="l"/>
                        </a:tabLst>
                      </a:pPr>
                      <a:r>
                        <a:rPr kumimoji="0" lang="ru-RU" sz="9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(дата)</a:t>
                      </a:r>
                    </a:p>
                  </a:txBody>
                  <a:tcPr marL="64857" marR="6485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5941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0225" algn="l"/>
                        </a:tabLs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857" marR="64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5941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0225" algn="l"/>
                        </a:tabLs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857" marR="64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691680" y="260648"/>
            <a:ext cx="640823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indent="182563" algn="just">
              <a:lnSpc>
                <a:spcPct val="12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Объяснения   лица,   в   отношении   которого   возбуждено   дело об административном правонарушении (представителя или защитника):</a:t>
            </a:r>
          </a:p>
          <a:p>
            <a:pPr algn="just">
              <a:lnSpc>
                <a:spcPct val="12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</a:t>
            </a:r>
            <a:r>
              <a:rPr lang="en-US" sz="1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Подпись</a:t>
            </a:r>
          </a:p>
          <a:p>
            <a:pPr marL="0" marR="0" lvl="0" indent="4381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225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381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2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Протокол мною прочитан, записано правильно, дополнения и замечания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поступили (не поступили) и приложены к настоящему протоколу на	___ 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02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_______________________________________________________________ </a:t>
            </a:r>
            <a:r>
              <a:rPr lang="en-US" sz="1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Подпись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2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протоколу прилагаются следующие документы (нужное подчеркнуть):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2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Объяснения законного представителя юридического лица, его замечания по содержанию протокола и о мотивах отказа от подписания протокола.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2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Иные документы, имеющие отношение к данному административному правонарушению (указать какие).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2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052736"/>
          <a:ext cx="8229600" cy="804672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8229600"/>
              </a:tblGrid>
              <a:tr h="357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ПРОТОКОЛ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об административном правонарушении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263" marR="58263" marT="0" marB="0"/>
                </a:tc>
              </a:tr>
              <a:tr h="155367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 течение суток с момента составления направляется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263" marR="58263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Рассмотрение дела об административном правонарушении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59832" y="2112072"/>
          <a:ext cx="3168352" cy="308816"/>
        </p:xfrm>
        <a:graphic>
          <a:graphicData uri="http://schemas.openxmlformats.org/drawingml/2006/table">
            <a:tbl>
              <a:tblPr/>
              <a:tblGrid>
                <a:gridCol w="3168352"/>
              </a:tblGrid>
              <a:tr h="3088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мировому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судье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58" marR="43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9592" y="2420888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Одновременно с направлением дела в суд целесообразно направить копии протокола и материалов дела об административном правонарушении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прокурору,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компетенцию которого входит рассмотрение вопроса о даче согласия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подвергнуть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зарегистрированного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кандидата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административному наказанию, налагаемому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судебном порядке.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902023"/>
              </p:ext>
            </p:extLst>
          </p:nvPr>
        </p:nvGraphicFramePr>
        <p:xfrm>
          <a:off x="899592" y="3861048"/>
          <a:ext cx="7704856" cy="147154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7704856"/>
              </a:tblGrid>
              <a:tr h="590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Рассмотрение дел об административных правонарушениях, предусмотренных статьями 5.1 – 5.25, 5.45 – 5.52, 5.56, 5.58, 5.69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КоАП РФ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81" marR="44281" marT="0" marB="0"/>
                </a:tc>
              </a:tr>
              <a:tr h="881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600" u="sng" dirty="0">
                          <a:latin typeface="Times New Roman" pitchFamily="18" charset="0"/>
                          <a:cs typeface="Times New Roman" pitchFamily="18" charset="0"/>
                        </a:rPr>
                        <a:t>пятидневный срок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со дня получения судьей протокола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 административном правонарушении и </a:t>
                      </a:r>
                      <a:r>
                        <a:rPr lang="ru-RU" sz="1600" u="sng" dirty="0">
                          <a:latin typeface="Times New Roman" pitchFamily="18" charset="0"/>
                          <a:cs typeface="Times New Roman" pitchFamily="18" charset="0"/>
                        </a:rPr>
                        <a:t>других материалов дела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Продление указанного срока не допускается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81" marR="44281" marT="0" marB="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23728" y="5549984"/>
          <a:ext cx="5832648" cy="975360"/>
        </p:xfrm>
        <a:graphic>
          <a:graphicData uri="http://schemas.openxmlformats.org/drawingml/2006/table">
            <a:tbl>
              <a:tblPr/>
              <a:tblGrid>
                <a:gridCol w="2304256"/>
                <a:gridCol w="1152128"/>
                <a:gridCol w="2376264"/>
              </a:tblGrid>
              <a:tr h="28290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Постановление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назначении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административного наказания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Постановление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прекращении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производства по делу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3275856" y="5373216"/>
            <a:ext cx="45719" cy="144016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804248" y="5373216"/>
            <a:ext cx="45719" cy="144016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499992" y="1862848"/>
            <a:ext cx="72008" cy="198000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467544" y="2204864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  <a:br>
              <a:rPr kumimoji="0" lang="ru-RU" sz="41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ISBIRCOM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429000"/>
            <a:ext cx="3096344" cy="212538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499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члены избирательных комиссий с правом решающего голоса, уполномоченные избирательными комиссиями </a:t>
            </a:r>
            <a:b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(пункт 21</a:t>
            </a:r>
            <a:r>
              <a:rPr lang="ru-RU" sz="24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статьи 29 Федерального закона № 67-ФЗ)</a:t>
            </a: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должностные лица органов внутренних дел (полиции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должностные лица Роскомнадзора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Должностные лица, уполномоченные составлять протоколы об административных правонарушениях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отоколы_члены ИКА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176464" cy="5472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3" cstate="print">
            <a:lum bright="-11000" contrast="18000"/>
          </a:blip>
          <a:srcRect/>
          <a:stretch>
            <a:fillRect/>
          </a:stretch>
        </p:blipFill>
        <p:spPr bwMode="auto">
          <a:xfrm>
            <a:off x="4572000" y="1340768"/>
            <a:ext cx="4305300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55576" y="1772816"/>
            <a:ext cx="3312368" cy="0"/>
          </a:xfrm>
          <a:prstGeom prst="line">
            <a:avLst/>
          </a:prstGeom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83568" y="3068960"/>
            <a:ext cx="3456384" cy="0"/>
          </a:xfrm>
          <a:prstGeom prst="line">
            <a:avLst/>
          </a:prstGeom>
          <a:ln w="9525" cmpd="sng">
            <a:solidFill>
              <a:srgbClr val="FFFF99">
                <a:alpha val="14902"/>
              </a:srgbClr>
            </a:solidFill>
          </a:ln>
          <a:effectLst>
            <a:glow rad="101600">
              <a:srgbClr val="FFFF00">
                <a:alpha val="60000"/>
              </a:srgb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716016" y="4581128"/>
            <a:ext cx="4032448" cy="0"/>
          </a:xfrm>
          <a:prstGeom prst="line">
            <a:avLst/>
          </a:prstGeom>
          <a:ln>
            <a:solidFill>
              <a:srgbClr val="FFFF00"/>
            </a:solidFill>
          </a:ln>
          <a:effectLst>
            <a:glow rad="1016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708426" y="4797152"/>
            <a:ext cx="4032448" cy="0"/>
          </a:xfrm>
          <a:prstGeom prst="line">
            <a:avLst/>
          </a:prstGeom>
          <a:ln>
            <a:solidFill>
              <a:srgbClr val="FFFF00"/>
            </a:solidFill>
          </a:ln>
          <a:effectLst>
            <a:glow rad="1016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716016" y="5085184"/>
            <a:ext cx="4032448" cy="0"/>
          </a:xfrm>
          <a:prstGeom prst="line">
            <a:avLst/>
          </a:prstGeom>
          <a:ln>
            <a:solidFill>
              <a:srgbClr val="FFFF00"/>
            </a:solidFill>
          </a:ln>
          <a:effectLst>
            <a:glow rad="1016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570186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Члены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избирательных комиссий с правом решающего голоса, уполномоченные избирательными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комиссиями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вправе составлять протоколы об административных правонарушениях, предусмотренных статьями 5.3 - 5.5, 5.8 - 5.10, 5.12, 5.15, 5.17 - 5.20, 5.47, 5.50, 5.51, 5.56, 5.64 - 5.68 КоАП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РФ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 общей сложности – </a:t>
            </a:r>
            <a:r>
              <a:rPr lang="ru-RU" sz="3600" u="sng" dirty="0" smtClean="0">
                <a:solidFill>
                  <a:schemeClr val="accent1">
                    <a:lumMod val="75000"/>
                  </a:schemeClr>
                </a:solidFill>
              </a:rPr>
              <a:t>21 состав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0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2132856"/>
          <a:ext cx="1800200" cy="858774"/>
        </p:xfrm>
        <a:graphic>
          <a:graphicData uri="http://schemas.openxmlformats.org/drawingml/2006/table">
            <a:tbl>
              <a:tblPr/>
              <a:tblGrid>
                <a:gridCol w="18002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2003 – 2008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статьи 5.5, 5.10,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5.12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5.17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87220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Протоколы об административных правонарушениях, предусмотренных статьями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5.5, 5.8, 5.9, 5.10, 5.12, 5.17, 5.19, 5.64 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Кодекса Российской Федерации об административных правонарушениях, составленные членами избирательных комиссий Архангельской области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9677"/>
              </p:ext>
            </p:extLst>
          </p:nvPr>
        </p:nvGraphicFramePr>
        <p:xfrm>
          <a:off x="1619672" y="2132856"/>
          <a:ext cx="2855630" cy="4392488"/>
        </p:xfrm>
        <a:graphic>
          <a:graphicData uri="http://schemas.openxmlformats.org/drawingml/2006/table">
            <a:tbl>
              <a:tblPr/>
              <a:tblGrid>
                <a:gridCol w="2855630"/>
              </a:tblGrid>
              <a:tr h="417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2009-2014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00" marR="61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75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Статья </a:t>
                      </a:r>
                      <a:r>
                        <a:rPr lang="ru-RU" sz="1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5.8</a:t>
                      </a:r>
                      <a:r>
                        <a:rPr lang="ru-RU" sz="10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Нарушение предусмотренных законодательством </a:t>
                      </a:r>
                      <a:r>
                        <a:rPr lang="ru-RU" sz="10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о </a:t>
                      </a:r>
                      <a:r>
                        <a:rPr lang="ru-RU" sz="1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выборах и референдумах порядка и условий проведения предвыборной агитации, агитации по вопросам референдума на каналах организаций, осуществляющих теле- и (или) радиовещание, </a:t>
                      </a:r>
                      <a:r>
                        <a:rPr lang="ru-RU" sz="10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и </a:t>
                      </a:r>
                      <a:r>
                        <a:rPr lang="ru-RU" sz="1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в периодических печатных изданиях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Статья </a:t>
                      </a:r>
                      <a:r>
                        <a:rPr lang="ru-RU" sz="1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5.9</a:t>
                      </a:r>
                      <a:r>
                        <a:rPr lang="ru-RU" sz="10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Нарушение в ходе избирательной кампании условий рекламы </a:t>
                      </a:r>
                      <a:r>
                        <a:rPr lang="ru-RU" sz="10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предпринимательской  и </a:t>
                      </a:r>
                      <a:r>
                        <a:rPr lang="ru-RU" sz="1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иной деятельности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Статья </a:t>
                      </a:r>
                      <a:r>
                        <a:rPr lang="ru-RU" sz="1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5.10</a:t>
                      </a:r>
                      <a:r>
                        <a:rPr lang="ru-RU" sz="10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Проведение предвыборной агитации, агитации по вопросам референдума вне агитационного периода </a:t>
                      </a:r>
                      <a:r>
                        <a:rPr lang="ru-RU" sz="10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в местах, где ее проведение запрещено законодательством о выборах </a:t>
                      </a:r>
                      <a:r>
                        <a:rPr lang="ru-RU" sz="10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референдумах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Статья </a:t>
                      </a:r>
                      <a:r>
                        <a:rPr lang="ru-RU" sz="1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5.12</a:t>
                      </a:r>
                      <a:r>
                        <a:rPr lang="ru-RU" sz="10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Изготовление, распространение или размещение агитационных материалов с нарушением требований законодательства о выборах </a:t>
                      </a:r>
                      <a:r>
                        <a:rPr lang="ru-RU" sz="10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и </a:t>
                      </a:r>
                      <a:r>
                        <a:rPr lang="ru-RU" sz="1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референдумах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Статья </a:t>
                      </a:r>
                      <a:r>
                        <a:rPr lang="ru-RU" sz="1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5.19</a:t>
                      </a:r>
                      <a:r>
                        <a:rPr lang="ru-RU" sz="10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0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Использование незаконной материальной поддержки при финансировании избирательной кампании, кампании референдума</a:t>
                      </a:r>
                    </a:p>
                  </a:txBody>
                  <a:tcPr marL="61400" marR="61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400631"/>
              </p:ext>
            </p:extLst>
          </p:nvPr>
        </p:nvGraphicFramePr>
        <p:xfrm>
          <a:off x="4499992" y="2132856"/>
          <a:ext cx="2395220" cy="3535807"/>
        </p:xfrm>
        <a:graphic>
          <a:graphicData uri="http://schemas.openxmlformats.org/drawingml/2006/table">
            <a:tbl>
              <a:tblPr/>
              <a:tblGrid>
                <a:gridCol w="239522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Часть 1 статьи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5.64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Нарушение политической партией, ее региональным отделением или иным зарегистрированным структурным подразделением установленного законодательством Российской Федерации о политических партиях срока представления сведений </a:t>
                      </a: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/>
                      </a:r>
                      <a:b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</a:b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о </a:t>
                      </a:r>
                      <a:r>
                        <a:rPr kumimoji="0" lang="ru-RU" sz="1050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поступлении и расходовании средств политической партии, либо представление этих сведений в меньшем объеме, чем предусмотрено указанным законодательством, или с нарушением установленной формы, либо представление заведомо недостоверных сведений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325900"/>
              </p:ext>
            </p:extLst>
          </p:nvPr>
        </p:nvGraphicFramePr>
        <p:xfrm>
          <a:off x="6732240" y="2132856"/>
          <a:ext cx="2299335" cy="2332239"/>
        </p:xfrm>
        <a:graphic>
          <a:graphicData uri="http://schemas.openxmlformats.org/drawingml/2006/table">
            <a:tbl>
              <a:tblPr/>
              <a:tblGrid>
                <a:gridCol w="2299335"/>
              </a:tblGrid>
              <a:tr h="452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Часть 1 статьи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5.12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Изготовление или распространение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/>
                      </a:r>
                      <a:b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</a:b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в </a:t>
                      </a:r>
                      <a:r>
                        <a:rPr kumimoji="0" lang="ru-RU" sz="1100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период подготовки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/>
                      </a:r>
                      <a:b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</a:b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и </a:t>
                      </a:r>
                      <a:r>
                        <a:rPr kumimoji="0" lang="ru-RU" sz="1100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проведения выборов, референдума печатных, аудиовизуальных и иных агитационных материалов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b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</a:b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с </a:t>
                      </a:r>
                      <a:r>
                        <a:rPr kumimoji="0" lang="ru-RU" sz="1100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нарушением требований, установленных законодательством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/>
                      </a:r>
                      <a:b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</a:b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о </a:t>
                      </a:r>
                      <a:r>
                        <a:rPr kumimoji="0" lang="ru-RU" sz="1100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выборах и референдумах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104733"/>
              </p:ext>
            </p:extLst>
          </p:nvPr>
        </p:nvGraphicFramePr>
        <p:xfrm>
          <a:off x="467544" y="1412776"/>
          <a:ext cx="8229601" cy="3368040"/>
        </p:xfrm>
        <a:graphic>
          <a:graphicData uri="http://schemas.openxmlformats.org/drawingml/2006/table">
            <a:tbl>
              <a:tblPr/>
              <a:tblGrid>
                <a:gridCol w="2385482"/>
                <a:gridCol w="270480"/>
                <a:gridCol w="2691651"/>
                <a:gridCol w="270480"/>
                <a:gridCol w="2611508"/>
              </a:tblGrid>
              <a:tr h="1816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u="sng" dirty="0">
                          <a:latin typeface="Times New Roman"/>
                          <a:ea typeface="Calibri"/>
                          <a:cs typeface="Times New Roman"/>
                        </a:rPr>
                        <a:t>непосредственное обнаружение должностными лицами</a:t>
                      </a: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, уполномоченными составлять протоколы об административных правонарушениях, </a:t>
                      </a:r>
                      <a:r>
                        <a:rPr lang="ru-RU" sz="1700" b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достаточных данных</a:t>
                      </a: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, указывающих на наличие события административного правонарушения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u="sng" dirty="0">
                          <a:latin typeface="Times New Roman"/>
                          <a:ea typeface="Calibri"/>
                          <a:cs typeface="Times New Roman"/>
                        </a:rPr>
                        <a:t>поступившие</a:t>
                      </a: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 из правоохранительных органов, а также из других государственных органов, органов местного самоуправления, от общественных объединений </a:t>
                      </a:r>
                      <a:r>
                        <a:rPr lang="ru-RU" sz="1700" b="1" u="sng" dirty="0">
                          <a:latin typeface="Times New Roman"/>
                          <a:ea typeface="Calibri"/>
                          <a:cs typeface="Times New Roman"/>
                        </a:rPr>
                        <a:t>материалы</a:t>
                      </a: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, содержащие данные, указывающие на наличие события административного правонарушения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Calibri"/>
                          <a:cs typeface="Times New Roman"/>
                        </a:rPr>
                        <a:t>сообщения и заявления </a:t>
                      </a: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физических </a:t>
                      </a:r>
                      <a:r>
                        <a:rPr lang="ru-RU" sz="1700" dirty="0" smtClean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700" dirty="0" smtClean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700" dirty="0" smtClean="0">
                          <a:latin typeface="Times New Roman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юридических лиц, </a:t>
                      </a:r>
                      <a:r>
                        <a:rPr lang="ru-RU" sz="1700" dirty="0" smtClean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700" dirty="0" smtClean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700" dirty="0" smtClean="0">
                          <a:latin typeface="Times New Roman"/>
                          <a:ea typeface="Calibri"/>
                          <a:cs typeface="Times New Roman"/>
                        </a:rPr>
                        <a:t>а </a:t>
                      </a: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также </a:t>
                      </a:r>
                      <a:r>
                        <a:rPr lang="ru-RU" sz="1700" u="sng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сообщения </a:t>
                      </a:r>
                      <a:r>
                        <a:rPr lang="ru-RU" sz="1700" u="sng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700" u="sng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700" u="sng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700" u="sng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средствах массовой информации</a:t>
                      </a: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, содержащие данные</a:t>
                      </a:r>
                      <a:r>
                        <a:rPr lang="ru-RU" sz="17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7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указывающие </a:t>
                      </a:r>
                      <a:r>
                        <a:rPr lang="ru-RU" sz="17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7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7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17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наличие события административного правонарушения</a:t>
                      </a:r>
                      <a:endParaRPr lang="ru-RU" sz="17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700" dirty="0" smtClean="0">
                          <a:latin typeface="Times New Roman"/>
                          <a:ea typeface="Calibri"/>
                          <a:cs typeface="Times New Roman"/>
                        </a:rPr>
                        <a:t>пункт </a:t>
                      </a: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4 статьи 20 </a:t>
                      </a:r>
                      <a:endParaRPr lang="ru-RU" sz="1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/>
                          <a:ea typeface="Calibri"/>
                          <a:cs typeface="Times New Roman"/>
                        </a:rPr>
                        <a:t>67-ФЗ</a:t>
                      </a: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Поводы к возбуждению дела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об административном правонарушении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987824" y="5157192"/>
          <a:ext cx="5951983" cy="1371600"/>
        </p:xfrm>
        <a:graphic>
          <a:graphicData uri="http://schemas.openxmlformats.org/drawingml/2006/table">
            <a:tbl>
              <a:tblPr/>
              <a:tblGrid>
                <a:gridCol w="2513508"/>
                <a:gridCol w="229515"/>
                <a:gridCol w="3208960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возбуждение дела об административном правонарушении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58" marR="43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158" marR="43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отказ в возбуждении дела об административном правонарушении (часть 5 статьи 28.1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КоАП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РФ) –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мотивированное определение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58" marR="43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10" name="Line 2"/>
          <p:cNvSpPr>
            <a:spLocks noChangeShapeType="1"/>
          </p:cNvSpPr>
          <p:nvPr/>
        </p:nvSpPr>
        <p:spPr bwMode="auto">
          <a:xfrm flipH="1">
            <a:off x="5508104" y="4797152"/>
            <a:ext cx="576064" cy="3600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>
            <a:off x="7380312" y="4797152"/>
            <a:ext cx="0" cy="3600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605650"/>
              </p:ext>
            </p:extLst>
          </p:nvPr>
        </p:nvGraphicFramePr>
        <p:xfrm>
          <a:off x="3131840" y="1556792"/>
          <a:ext cx="5637312" cy="3799332"/>
        </p:xfrm>
        <a:graphic>
          <a:graphicData uri="http://schemas.openxmlformats.org/drawingml/2006/table">
            <a:tbl>
              <a:tblPr/>
              <a:tblGrid>
                <a:gridCol w="5637312"/>
              </a:tblGrid>
              <a:tr h="310734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latin typeface="Times New Roman"/>
                          <a:ea typeface="Times New Roman"/>
                          <a:cs typeface="Times New Roman"/>
                        </a:rPr>
                        <a:t>вынесение определения о возбуждении дела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 административном правонарушении </a:t>
                      </a:r>
                      <a:r>
                        <a:rPr lang="ru-RU" sz="1600" u="sng" dirty="0">
                          <a:latin typeface="Times New Roman"/>
                          <a:ea typeface="Times New Roman"/>
                          <a:cs typeface="Times New Roman"/>
                        </a:rPr>
                        <a:t>при необходимости проведения административного расследования</a:t>
                      </a:r>
                      <a:endParaRPr lang="ru-RU" sz="1600" u="sng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63" marR="582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34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latin typeface="Times New Roman"/>
                          <a:ea typeface="Times New Roman"/>
                          <a:cs typeface="Times New Roman"/>
                        </a:rPr>
                        <a:t>копия </a:t>
                      </a:r>
                      <a:r>
                        <a:rPr lang="ru-RU" sz="1600" b="1" u="sng" dirty="0">
                          <a:latin typeface="Times New Roman"/>
                          <a:ea typeface="Times New Roman"/>
                          <a:cs typeface="Times New Roman"/>
                        </a:rPr>
                        <a:t>в течение суток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вручается под расписку либо высылается физическому лицу или законному представителю юридического лица, в отношении которых оно вынесено,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также направляется заявителю</a:t>
                      </a:r>
                      <a:endParaRPr lang="ru-RU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63" marR="582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101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latin typeface="Times New Roman"/>
                          <a:ea typeface="Times New Roman"/>
                          <a:cs typeface="Times New Roman"/>
                        </a:rPr>
                        <a:t>Срок проведения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административного расследования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600" b="1" u="sng" dirty="0">
                          <a:latin typeface="Times New Roman"/>
                          <a:ea typeface="Times New Roman"/>
                          <a:cs typeface="Times New Roman"/>
                        </a:rPr>
                        <a:t>может превышать один месяц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с момента возбуждения дела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об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административном правонарушении.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600" b="1" u="sng" dirty="0">
                          <a:latin typeface="Times New Roman"/>
                          <a:ea typeface="Times New Roman"/>
                          <a:cs typeface="Times New Roman"/>
                        </a:rPr>
                        <a:t>исключительных случаях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указанный срок по письменному ходатайству должностного лица, в производстве которого находится дело, может быть продлен вышестоящим должностным лицом на срок не более одного месяца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ВОЗБУЖДЕНИЕ ДЕЛА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ОБ АДМИНИСТРАТИВНОМ ПРАВОНАРУШЕНИИ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должностным лицом, уполномоченным составлять протоколы об административных правонарушениях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00093"/>
              </p:ext>
            </p:extLst>
          </p:nvPr>
        </p:nvGraphicFramePr>
        <p:xfrm>
          <a:off x="1691680" y="5733256"/>
          <a:ext cx="7128792" cy="975360"/>
        </p:xfrm>
        <a:graphic>
          <a:graphicData uri="http://schemas.openxmlformats.org/drawingml/2006/table">
            <a:tbl>
              <a:tblPr/>
              <a:tblGrid>
                <a:gridCol w="4090482"/>
                <a:gridCol w="567936"/>
                <a:gridCol w="2470374"/>
              </a:tblGrid>
              <a:tr h="64807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СОСТАВЛЕНИЕ ПРОТОКОЛА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АДМИНИСТРАТИВНОМ ПРАВОНАРУШЕНИИ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58" marR="43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или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58" marR="43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вынесение постановления о прекращении дела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административном правонарушении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58" marR="43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7" name="AutoShape 1"/>
          <p:cNvSpPr>
            <a:spLocks noChangeArrowheads="1"/>
          </p:cNvSpPr>
          <p:nvPr/>
        </p:nvSpPr>
        <p:spPr bwMode="auto">
          <a:xfrm>
            <a:off x="2771800" y="2132856"/>
            <a:ext cx="360040" cy="504056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"/>
          <p:cNvSpPr>
            <a:spLocks noChangeArrowheads="1"/>
          </p:cNvSpPr>
          <p:nvPr/>
        </p:nvSpPr>
        <p:spPr bwMode="auto">
          <a:xfrm>
            <a:off x="2771800" y="3284984"/>
            <a:ext cx="360040" cy="504056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Line 2"/>
          <p:cNvSpPr>
            <a:spLocks noChangeShapeType="1"/>
          </p:cNvSpPr>
          <p:nvPr/>
        </p:nvSpPr>
        <p:spPr bwMode="auto">
          <a:xfrm flipH="1">
            <a:off x="4432943" y="5373216"/>
            <a:ext cx="0" cy="36004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 flipH="1">
            <a:off x="7673302" y="5373216"/>
            <a:ext cx="0" cy="36004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1907702" y="1412776"/>
            <a:ext cx="1" cy="432048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трелка углом вверх 11"/>
          <p:cNvSpPr/>
          <p:nvPr/>
        </p:nvSpPr>
        <p:spPr>
          <a:xfrm rot="5400000">
            <a:off x="2771800" y="1556792"/>
            <a:ext cx="432048" cy="288032"/>
          </a:xfrm>
          <a:prstGeom prst="bentUp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b="1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8036183"/>
              </p:ext>
            </p:extLst>
          </p:nvPr>
        </p:nvGraphicFramePr>
        <p:xfrm>
          <a:off x="467544" y="1124744"/>
          <a:ext cx="8229600" cy="5174488"/>
        </p:xfrm>
        <a:graphic>
          <a:graphicData uri="http://schemas.openxmlformats.org/drawingml/2006/table">
            <a:tbl>
              <a:tblPr/>
              <a:tblGrid>
                <a:gridCol w="4536504"/>
                <a:gridCol w="3693096"/>
              </a:tblGrid>
              <a:tr h="3749126">
                <a:tc>
                  <a:txBody>
                    <a:bodyPr/>
                    <a:lstStyle/>
                    <a:p>
                      <a:pPr marR="4165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Субъектами административных правонарушений, указанных в частях 1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 статьи 5.64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КоАП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РФ, являются должностные лица политической партии, ее регионального отделения или иного зарегистрированного структурного подразделения, на которых в установленном порядке возложена обязанность представления сведений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о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поступлении и расходовании средств политической партии, а также политическая партия, ее региональное отделение или иное зарегистрированное структурное подразделение…»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41656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Внимание! К документам, направляемым в суд необходима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к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опия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свидетельства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государственной регистрации юридического лица!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Субъекты административных правонарушений (ст.5.64 КоАП РФ)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481" name="Picture 1" descr="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96752"/>
            <a:ext cx="4027676" cy="4845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404664"/>
            <a:ext cx="4040188" cy="6192688"/>
          </a:xfrm>
        </p:spPr>
        <p:txBody>
          <a:bodyPr>
            <a:noAutofit/>
            <a:scene3d>
              <a:camera prst="perspectiveRight"/>
              <a:lightRig rig="threePt" dir="t"/>
            </a:scene3d>
          </a:bodyPr>
          <a:lstStyle/>
          <a:p>
            <a:pPr marL="1617663" indent="0" algn="ctr">
              <a:spcBef>
                <a:spcPts val="0"/>
              </a:spcBef>
              <a:buNone/>
            </a:pPr>
            <a:r>
              <a:rPr lang="ru-RU" sz="1000" b="1" dirty="0" smtClean="0">
                <a:latin typeface="Arial Narrow" pitchFamily="34" charset="0"/>
              </a:rPr>
              <a:t> Председателю регионального отделения Политической Партии «Рожденные в Союзе Советских Социалистических Республик»</a:t>
            </a:r>
            <a:endParaRPr lang="ru-RU" sz="1000" dirty="0" smtClean="0">
              <a:latin typeface="Arial Narrow" pitchFamily="34" charset="0"/>
            </a:endParaRPr>
          </a:p>
          <a:p>
            <a:pPr marL="1617663" indent="0" algn="ctr">
              <a:spcBef>
                <a:spcPts val="0"/>
              </a:spcBef>
              <a:buNone/>
            </a:pPr>
            <a:r>
              <a:rPr lang="ru-RU" sz="1000" b="1" dirty="0" smtClean="0">
                <a:latin typeface="Arial Narrow" pitchFamily="34" charset="0"/>
              </a:rPr>
              <a:t>в Архангельской области</a:t>
            </a:r>
            <a:endParaRPr lang="ru-RU" sz="1000" dirty="0" smtClean="0">
              <a:latin typeface="Arial Narrow" pitchFamily="34" charset="0"/>
            </a:endParaRPr>
          </a:p>
          <a:p>
            <a:pPr marL="1617663" indent="0" algn="ctr">
              <a:spcBef>
                <a:spcPts val="0"/>
              </a:spcBef>
              <a:buNone/>
            </a:pPr>
            <a:r>
              <a:rPr lang="ru-RU" sz="1000" b="1" dirty="0" smtClean="0">
                <a:latin typeface="Arial Narrow" pitchFamily="34" charset="0"/>
              </a:rPr>
              <a:t>В.И. Звягинцеву</a:t>
            </a:r>
            <a:endParaRPr lang="ru-RU" sz="1000" dirty="0" smtClean="0">
              <a:latin typeface="Arial Narrow" pitchFamily="34" charset="0"/>
            </a:endParaRPr>
          </a:p>
          <a:p>
            <a:pPr marL="1654175" indent="49213" algn="ctr">
              <a:spcBef>
                <a:spcPts val="0"/>
              </a:spcBef>
              <a:buNone/>
            </a:pPr>
            <a:r>
              <a:rPr lang="ru-RU" sz="1000" dirty="0" smtClean="0">
                <a:latin typeface="Arial Narrow" pitchFamily="34" charset="0"/>
              </a:rPr>
              <a:t>Адрес:</a:t>
            </a:r>
          </a:p>
          <a:p>
            <a:pPr marL="1654175" indent="49213" algn="ctr">
              <a:spcBef>
                <a:spcPts val="0"/>
              </a:spcBef>
              <a:buNone/>
            </a:pPr>
            <a:r>
              <a:rPr lang="ru-RU" sz="1000" dirty="0" smtClean="0">
                <a:latin typeface="Arial Narrow" pitchFamily="34" charset="0"/>
              </a:rPr>
              <a:t>163020, г. Архангельск,</a:t>
            </a:r>
          </a:p>
          <a:p>
            <a:pPr marL="1654175" indent="49213" algn="ctr">
              <a:spcBef>
                <a:spcPts val="0"/>
              </a:spcBef>
              <a:buNone/>
            </a:pPr>
            <a:r>
              <a:rPr lang="ru-RU" sz="1000" dirty="0" smtClean="0">
                <a:latin typeface="Arial Narrow" pitchFamily="34" charset="0"/>
              </a:rPr>
              <a:t>ул. Советская, д. 11, кв. 1а</a:t>
            </a:r>
          </a:p>
          <a:p>
            <a:pPr marL="1654175" indent="49213" algn="ctr">
              <a:spcBef>
                <a:spcPts val="0"/>
              </a:spcBef>
              <a:buNone/>
            </a:pPr>
            <a:r>
              <a:rPr lang="ru-RU" sz="1000" dirty="0" smtClean="0">
                <a:latin typeface="Arial Narrow" pitchFamily="34" charset="0"/>
              </a:rPr>
              <a:t>  </a:t>
            </a:r>
          </a:p>
          <a:p>
            <a:pPr marL="36000" algn="ctr">
              <a:spcBef>
                <a:spcPts val="0"/>
              </a:spcBef>
              <a:buNone/>
            </a:pPr>
            <a:r>
              <a:rPr lang="ru-RU" sz="1000" b="1" dirty="0" smtClean="0">
                <a:latin typeface="Arial Narrow" pitchFamily="34" charset="0"/>
              </a:rPr>
              <a:t>УВЕДОМЛЕНИЕ</a:t>
            </a:r>
            <a:endParaRPr lang="ru-RU" sz="1000" dirty="0" smtClean="0">
              <a:latin typeface="Arial Narrow" pitchFamily="34" charset="0"/>
            </a:endParaRPr>
          </a:p>
          <a:p>
            <a:pPr marL="36000" algn="ctr">
              <a:spcBef>
                <a:spcPts val="0"/>
              </a:spcBef>
              <a:buNone/>
            </a:pPr>
            <a:r>
              <a:rPr lang="ru-RU" sz="1000" dirty="0" smtClean="0">
                <a:latin typeface="Arial Narrow" pitchFamily="34" charset="0"/>
              </a:rPr>
              <a:t>Уважаемый Владимир Иванович!</a:t>
            </a:r>
          </a:p>
          <a:p>
            <a:pPr marL="36000">
              <a:spcBef>
                <a:spcPts val="0"/>
              </a:spcBef>
              <a:buNone/>
            </a:pPr>
            <a:endParaRPr lang="ru-RU" sz="800" dirty="0" smtClean="0">
              <a:latin typeface="Arial Narrow" pitchFamily="34" charset="0"/>
            </a:endParaRPr>
          </a:p>
          <a:p>
            <a:pPr marL="34925" indent="147638">
              <a:spcBef>
                <a:spcPts val="0"/>
              </a:spcBef>
              <a:buNone/>
            </a:pPr>
            <a:r>
              <a:rPr lang="ru-RU" sz="1100" dirty="0" smtClean="0">
                <a:latin typeface="Arial Narrow" pitchFamily="34" charset="0"/>
              </a:rPr>
              <a:t>В связи с выявлением </a:t>
            </a:r>
            <a:r>
              <a:rPr lang="ru-RU" sz="1100" u="sng" dirty="0" smtClean="0">
                <a:latin typeface="Arial Narrow" pitchFamily="34" charset="0"/>
              </a:rPr>
              <a:t>избирательной комиссией Архангельской области</a:t>
            </a:r>
            <a:endParaRPr lang="ru-RU" sz="1100" dirty="0" smtClean="0">
              <a:latin typeface="Arial Narrow" pitchFamily="34" charset="0"/>
            </a:endParaRPr>
          </a:p>
          <a:p>
            <a:pPr marL="34925" indent="147638" algn="ctr">
              <a:spcBef>
                <a:spcPts val="0"/>
              </a:spcBef>
              <a:buNone/>
            </a:pPr>
            <a:r>
              <a:rPr lang="ru-RU" sz="800" dirty="0" smtClean="0">
                <a:latin typeface="Arial Narrow" pitchFamily="34" charset="0"/>
              </a:rPr>
              <a:t>(наименование избирательной комиссии)</a:t>
            </a:r>
          </a:p>
          <a:p>
            <a:pPr marL="34925" indent="-34925">
              <a:spcBef>
                <a:spcPts val="0"/>
              </a:spcBef>
              <a:buNone/>
            </a:pPr>
            <a:r>
              <a:rPr lang="ru-RU" sz="1100" dirty="0" smtClean="0">
                <a:latin typeface="Arial Narrow" pitchFamily="34" charset="0"/>
              </a:rPr>
              <a:t>в деятельности </a:t>
            </a:r>
            <a:r>
              <a:rPr lang="ru-RU" sz="1100" b="1" u="sng" dirty="0" smtClean="0">
                <a:latin typeface="Arial Narrow" pitchFamily="34" charset="0"/>
              </a:rPr>
              <a:t>регионального отделения Политической Партии «Рожденные в Союзе Советских Социалистических Республик»</a:t>
            </a:r>
            <a:endParaRPr lang="ru-RU" sz="1100" dirty="0" smtClean="0">
              <a:latin typeface="Arial Narrow" pitchFamily="34" charset="0"/>
            </a:endParaRPr>
          </a:p>
          <a:p>
            <a:pPr marL="34925" indent="147638">
              <a:spcBef>
                <a:spcPts val="0"/>
              </a:spcBef>
              <a:buNone/>
            </a:pPr>
            <a:r>
              <a:rPr lang="ru-RU" sz="800" dirty="0" smtClean="0">
                <a:latin typeface="Arial Narrow" pitchFamily="34" charset="0"/>
              </a:rPr>
              <a:t>(наименование политической партии, регионального отделения п/п)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100" b="1" u="sng" dirty="0" smtClean="0">
                <a:latin typeface="Arial Narrow" pitchFamily="34" charset="0"/>
              </a:rPr>
              <a:t>в Архангельской области</a:t>
            </a:r>
            <a:r>
              <a:rPr lang="ru-RU" sz="1100" dirty="0" smtClean="0">
                <a:latin typeface="Arial Narrow" pitchFamily="34" charset="0"/>
              </a:rPr>
              <a:t> признаков административного правонарушения, предусмотренного частью 1 статьи 5.64 Кодекса Российской Федерации об административных правонарушениях (далее – КоАП РФ) в части нарушения законодательства Российской Федерации о политических партиях – </a:t>
            </a:r>
            <a:r>
              <a:rPr lang="ru-RU" sz="1100" u="sng" dirty="0" smtClean="0">
                <a:latin typeface="Arial Narrow" pitchFamily="34" charset="0"/>
              </a:rPr>
              <a:t>нарушение политической партией, ее региональным отделением или иным зарегистрированным структурным подразделением установленного законодательством Российской Федерации о политических партиях срока представления сведений о поступлении и расходовании средств политической партии за 1 квартал 2015 года,</a:t>
            </a:r>
            <a:r>
              <a:rPr lang="ru-RU" sz="1100" dirty="0" smtClean="0">
                <a:latin typeface="Arial Narrow" pitchFamily="34" charset="0"/>
              </a:rPr>
              <a:t> уведомляю Вас о том, что Вам надлежит явиться в качестве законного представителя юридического лица для составления протокола об административном правонарушении. </a:t>
            </a:r>
            <a:br>
              <a:rPr lang="ru-RU" sz="1100" dirty="0" smtClean="0">
                <a:latin typeface="Arial Narrow" pitchFamily="34" charset="0"/>
              </a:rPr>
            </a:br>
            <a:r>
              <a:rPr lang="ru-RU" sz="1100" dirty="0" smtClean="0">
                <a:latin typeface="Arial Narrow" pitchFamily="34" charset="0"/>
              </a:rPr>
              <a:t>В соответствии с частью 1 статьи 25.1 КоАП РФ, лицо, в отношении которого ведется производство по делу об административном правонарушении, имеет право знакомиться со всеми материалами дела, давать объяснения, представлять доказательства, заявлять ходатайства и отводы, пользоваться юридической помощью защитника, а также иными процессуальными правами в соответствии </a:t>
            </a:r>
            <a:br>
              <a:rPr lang="ru-RU" sz="1100" dirty="0" smtClean="0">
                <a:latin typeface="Arial Narrow" pitchFamily="34" charset="0"/>
              </a:rPr>
            </a:br>
            <a:r>
              <a:rPr lang="ru-RU" sz="1100" dirty="0" smtClean="0">
                <a:latin typeface="Arial Narrow" pitchFamily="34" charset="0"/>
              </a:rPr>
              <a:t>с КоАП РФ.</a:t>
            </a:r>
          </a:p>
          <a:p>
            <a:pPr>
              <a:buNone/>
            </a:pPr>
            <a:endParaRPr lang="ru-RU" sz="1000" dirty="0">
              <a:latin typeface="Arial Narrow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404664"/>
            <a:ext cx="4041775" cy="5400600"/>
          </a:xfrm>
        </p:spPr>
        <p:txBody>
          <a:bodyPr>
            <a:normAutofit fontScale="47500" lnSpcReduction="20000"/>
            <a:scene3d>
              <a:camera prst="perspectiveLeft"/>
              <a:lightRig rig="threePt" dir="t"/>
            </a:scene3d>
          </a:bodyPr>
          <a:lstStyle/>
          <a:p>
            <a:pPr marL="0" indent="182563" algn="just">
              <a:lnSpc>
                <a:spcPct val="120000"/>
              </a:lnSpc>
              <a:buNone/>
            </a:pPr>
            <a:r>
              <a:rPr lang="ru-RU" dirty="0" smtClean="0">
                <a:latin typeface="Arial Narrow" pitchFamily="34" charset="0"/>
              </a:rPr>
              <a:t>Составление   протокола   об   административном правонарушении  состоится </a:t>
            </a:r>
            <a:r>
              <a:rPr lang="ru-RU" b="1" dirty="0" smtClean="0">
                <a:latin typeface="Arial Narrow" pitchFamily="34" charset="0"/>
              </a:rPr>
              <a:t>22 июня 2015 г. в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b="1" dirty="0" smtClean="0">
                <a:latin typeface="Arial Narrow" pitchFamily="34" charset="0"/>
              </a:rPr>
              <a:t>17-00</a:t>
            </a:r>
            <a:r>
              <a:rPr lang="ru-RU" dirty="0" smtClean="0">
                <a:latin typeface="Arial Narrow" pitchFamily="34" charset="0"/>
              </a:rPr>
              <a:t> по месту нахождения избирательной комиссии: г. Архангельск, пл. Ленина, д. 1, </a:t>
            </a:r>
            <a:r>
              <a:rPr lang="ru-RU" dirty="0" err="1" smtClean="0">
                <a:latin typeface="Arial Narrow" pitchFamily="34" charset="0"/>
              </a:rPr>
              <a:t>каб</a:t>
            </a:r>
            <a:r>
              <a:rPr lang="ru-RU" dirty="0" smtClean="0">
                <a:latin typeface="Arial Narrow" pitchFamily="34" charset="0"/>
              </a:rPr>
              <a:t>. 123.</a:t>
            </a:r>
          </a:p>
          <a:p>
            <a:pPr marL="0" indent="182563" algn="just">
              <a:lnSpc>
                <a:spcPct val="120000"/>
              </a:lnSpc>
              <a:buNone/>
            </a:pPr>
            <a:r>
              <a:rPr lang="ru-RU" dirty="0" smtClean="0">
                <a:latin typeface="Arial Narrow" pitchFamily="34" charset="0"/>
              </a:rPr>
              <a:t>При себе необходимо иметь паспорт.</a:t>
            </a:r>
          </a:p>
          <a:p>
            <a:pPr marL="0" indent="182563" algn="just">
              <a:lnSpc>
                <a:spcPct val="120000"/>
              </a:lnSpc>
              <a:buNone/>
            </a:pPr>
            <a:r>
              <a:rPr lang="ru-RU" dirty="0" smtClean="0">
                <a:latin typeface="Arial Narrow" pitchFamily="34" charset="0"/>
              </a:rPr>
              <a:t>Если по уважительной причине Вы не сможете присутствовать лично, прошу направить иного представителя	 </a:t>
            </a:r>
            <a:r>
              <a:rPr lang="ru-RU" b="1" u="sng" dirty="0" smtClean="0">
                <a:latin typeface="Arial Narrow" pitchFamily="34" charset="0"/>
              </a:rPr>
              <a:t>регионального  отделения Политической Партии «Рожденные в Союзе Советских Социалистических Республик» в Архангельской области</a:t>
            </a:r>
            <a:r>
              <a:rPr lang="ru-RU" b="1" dirty="0" smtClean="0">
                <a:latin typeface="Arial Narrow" pitchFamily="34" charset="0"/>
              </a:rPr>
              <a:t>, </a:t>
            </a:r>
            <a:r>
              <a:rPr lang="ru-RU" dirty="0" smtClean="0">
                <a:latin typeface="Arial Narrow" pitchFamily="34" charset="0"/>
              </a:rPr>
              <a:t>имеющего полномочия действовать от имени политической партии (регионального отделения политической партии) при составлении протокола об административном правонарушении и которые будут подтверждены соответствующей доверенностью и паспортом.</a:t>
            </a:r>
          </a:p>
          <a:p>
            <a:pPr marL="0" indent="182563" algn="just">
              <a:lnSpc>
                <a:spcPct val="120000"/>
              </a:lnSpc>
              <a:buNone/>
            </a:pPr>
            <a:r>
              <a:rPr lang="ru-RU" dirty="0" smtClean="0">
                <a:latin typeface="Arial Narrow" pitchFamily="34" charset="0"/>
              </a:rPr>
              <a:t>В соответствии с положениями частью 4.1 статьи 28.2 </a:t>
            </a:r>
            <a:r>
              <a:rPr lang="ru-RU" dirty="0" err="1" smtClean="0">
                <a:latin typeface="Arial Narrow" pitchFamily="34" charset="0"/>
              </a:rPr>
              <a:t>КоАП</a:t>
            </a:r>
            <a:r>
              <a:rPr lang="ru-RU" dirty="0" smtClean="0">
                <a:latin typeface="Arial Narrow" pitchFamily="34" charset="0"/>
              </a:rPr>
              <a:t> РФ </a:t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в случае неявки законного представителя юридического лица, </a:t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в отношении которого ведется производство по делу об административном правонарушении и если он извещен </a:t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в установленном порядке, протокол об</a:t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административном правонарушении составляется в его отсутствие. </a:t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В этом случае копия протокола об административном правонарушении будет направлена по адресу места нахождения </a:t>
            </a:r>
            <a:r>
              <a:rPr lang="ru-RU" b="1" u="sng" dirty="0" smtClean="0">
                <a:latin typeface="Arial Narrow" pitchFamily="34" charset="0"/>
              </a:rPr>
              <a:t>регионального отделения Политической Партии «Рожденные в Союзе Советских Социалистических Республик» в Архангельской области </a:t>
            </a:r>
            <a:r>
              <a:rPr lang="ru-RU" dirty="0" smtClean="0">
                <a:latin typeface="Arial Narrow" pitchFamily="34" charset="0"/>
              </a:rPr>
              <a:t>в течение трех дней со дня его составления.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Член избирательной комиссии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Архангельской области	  	 			_________   	</a:t>
            </a:r>
            <a:r>
              <a:rPr lang="ru-RU" u="sng" dirty="0" smtClean="0">
                <a:latin typeface="Arial Narrow" pitchFamily="34" charset="0"/>
              </a:rPr>
              <a:t>Р.В. Гарбар</a:t>
            </a:r>
            <a:endParaRPr lang="ru-RU" dirty="0" smtClean="0">
              <a:latin typeface="Arial Narrow" pitchFamily="34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dirty="0" smtClean="0">
                <a:latin typeface="Arial Narrow" pitchFamily="34" charset="0"/>
              </a:rPr>
              <a:t>		05.06.2015 	</a:t>
            </a:r>
            <a:r>
              <a:rPr lang="ru-RU" sz="1900" dirty="0" smtClean="0">
                <a:latin typeface="Arial Narrow" pitchFamily="34" charset="0"/>
              </a:rPr>
              <a:t>подпись</a:t>
            </a:r>
            <a:r>
              <a:rPr lang="ru-RU" dirty="0" smtClean="0">
                <a:latin typeface="Arial Narrow" pitchFamily="34" charset="0"/>
              </a:rPr>
              <a:t>			  </a:t>
            </a:r>
            <a:r>
              <a:rPr lang="ru-RU" sz="1700" dirty="0" smtClean="0">
                <a:latin typeface="Arial Narrow" pitchFamily="34" charset="0"/>
              </a:rPr>
              <a:t>	     	</a:t>
            </a:r>
          </a:p>
          <a:p>
            <a:pPr>
              <a:buNone/>
            </a:pP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350</TotalTime>
  <Words>767</Words>
  <Application>Microsoft Office PowerPoint</Application>
  <PresentationFormat>Экран (4:3)</PresentationFormat>
  <Paragraphs>173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Привлечение  к административной ответственности кандидатов, иных участников избирательного процесса членами избирательных комиссий с правом решающего голоса</vt:lpstr>
      <vt:lpstr>Должностные лица, уполномоченные составлять протоколы об административных правонарушениях</vt:lpstr>
      <vt:lpstr>Презентация PowerPoint</vt:lpstr>
      <vt:lpstr>Члены избирательных комиссий с правом решающего голоса, уполномоченные избирательными комиссиями вправе составлять протоколы об административных правонарушениях, предусмотренных статьями 5.3 - 5.5, 5.8 - 5.10, 5.12, 5.15, 5.17 - 5.20, 5.47, 5.50, 5.51, 5.56, 5.64 - 5.68 КоАП РФ   В общей сложности – 21 состав.</vt:lpstr>
      <vt:lpstr>Протоколы об административных правонарушениях, предусмотренных статьями  5.5, 5.8, 5.9, 5.10, 5.12, 5.17, 5.19, 5.64   Кодекса Российской Федерации об административных правонарушениях, составленные членами избирательных комиссий Архангельской области</vt:lpstr>
      <vt:lpstr>Поводы к возбуждению дела  об административном правонарушении</vt:lpstr>
      <vt:lpstr>ВОЗБУЖДЕНИЕ ДЕЛА  ОБ АДМИНИСТРАТИВНОМ ПРАВОНАРУШЕНИИ  должностным лицом, уполномоченным составлять протоколы об административных правонарушениях</vt:lpstr>
      <vt:lpstr>  Субъекты административных правонарушений (ст.5.64 КоАП РФ) </vt:lpstr>
      <vt:lpstr>Презентация PowerPoint</vt:lpstr>
      <vt:lpstr>Презентация PowerPoint</vt:lpstr>
      <vt:lpstr>  ПРОТОКОЛ № 001/15 об административном правонарушении </vt:lpstr>
      <vt:lpstr>Презентация PowerPoint</vt:lpstr>
      <vt:lpstr>Рассмотрение дела об административном правонарушении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Привлечение к административной ответственности кандидатов, иных участников избирательного процесса членами избирательных комиссий с правом решающего голоса</dc:title>
  <dc:creator>cactus</dc:creator>
  <cp:lastModifiedBy>Admin</cp:lastModifiedBy>
  <cp:revision>34</cp:revision>
  <dcterms:created xsi:type="dcterms:W3CDTF">2017-04-20T09:57:10Z</dcterms:created>
  <dcterms:modified xsi:type="dcterms:W3CDTF">2017-04-24T10:46:18Z</dcterms:modified>
</cp:coreProperties>
</file>